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7" r:id="rId6"/>
    <p:sldId id="258" r:id="rId7"/>
    <p:sldId id="263" r:id="rId8"/>
    <p:sldId id="266" r:id="rId9"/>
    <p:sldId id="264" r:id="rId10"/>
    <p:sldId id="261" r:id="rId11"/>
    <p:sldId id="260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4665D5-6A2E-47E9-B1AF-1499DD3E9D34}" v="166" dt="2021-05-23T09:28:42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26CA2D-9C78-41E3-9583-62138D392733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72D26D-8EEA-4A46-86B6-97F5BB53219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In the </a:t>
          </a:r>
          <a:r>
            <a:rPr lang="it-IT" dirty="0" err="1"/>
            <a:t>Fluid</a:t>
          </a:r>
          <a:r>
            <a:rPr lang="it-IT" dirty="0"/>
            <a:t> Dynamics framework </a:t>
          </a:r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often</a:t>
          </a:r>
          <a:r>
            <a:rPr lang="it-IT" dirty="0"/>
            <a:t> </a:t>
          </a:r>
          <a:r>
            <a:rPr lang="it-IT" dirty="0" err="1"/>
            <a:t>meet</a:t>
          </a:r>
          <a:r>
            <a:rPr lang="it-IT" dirty="0"/>
            <a:t> </a:t>
          </a:r>
          <a:r>
            <a:rPr lang="it-IT" dirty="0" err="1"/>
            <a:t>problems</a:t>
          </a:r>
          <a:r>
            <a:rPr lang="it-IT" dirty="0"/>
            <a:t> </a:t>
          </a:r>
          <a:r>
            <a:rPr lang="it-IT" dirty="0" err="1"/>
            <a:t>involving</a:t>
          </a:r>
          <a:r>
            <a:rPr lang="it-IT" dirty="0"/>
            <a:t> </a:t>
          </a:r>
          <a:r>
            <a:rPr lang="it-IT" b="1" dirty="0" err="1"/>
            <a:t>PDEs</a:t>
          </a:r>
          <a:r>
            <a:rPr lang="it-IT" dirty="0"/>
            <a:t> </a:t>
          </a:r>
          <a:r>
            <a:rPr lang="it-IT" dirty="0" err="1"/>
            <a:t>which</a:t>
          </a:r>
          <a:r>
            <a:rPr lang="it-IT" dirty="0"/>
            <a:t> </a:t>
          </a:r>
          <a:r>
            <a:rPr lang="it-IT" dirty="0" err="1"/>
            <a:t>cannot</a:t>
          </a:r>
          <a:r>
            <a:rPr lang="it-IT" dirty="0"/>
            <a:t> be </a:t>
          </a:r>
          <a:r>
            <a:rPr lang="it-IT" dirty="0" err="1"/>
            <a:t>solved</a:t>
          </a:r>
          <a:r>
            <a:rPr lang="it-IT" dirty="0"/>
            <a:t> </a:t>
          </a:r>
          <a:r>
            <a:rPr lang="it-IT" dirty="0" err="1"/>
            <a:t>analitically</a:t>
          </a:r>
          <a:r>
            <a:rPr lang="it-IT" dirty="0"/>
            <a:t>.</a:t>
          </a:r>
          <a:endParaRPr lang="en-US" dirty="0"/>
        </a:p>
      </dgm:t>
    </dgm:pt>
    <dgm:pt modelId="{CB3FCED1-9417-42D0-98BA-C2EF5561E0D9}" type="parTrans" cxnId="{E738501E-8183-46BA-93C0-0C6F48C19C08}">
      <dgm:prSet/>
      <dgm:spPr/>
      <dgm:t>
        <a:bodyPr/>
        <a:lstStyle/>
        <a:p>
          <a:endParaRPr lang="en-US"/>
        </a:p>
      </dgm:t>
    </dgm:pt>
    <dgm:pt modelId="{91D8F819-AC52-4A36-9953-FF6817971154}" type="sibTrans" cxnId="{E738501E-8183-46BA-93C0-0C6F48C19C08}">
      <dgm:prSet/>
      <dgm:spPr/>
      <dgm:t>
        <a:bodyPr/>
        <a:lstStyle/>
        <a:p>
          <a:endParaRPr lang="en-US"/>
        </a:p>
      </dgm:t>
    </dgm:pt>
    <dgm:pt modelId="{A21CB1BA-6A41-4C7F-8689-F35992AB02A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A </a:t>
          </a:r>
          <a:r>
            <a:rPr lang="it-IT" dirty="0" err="1"/>
            <a:t>rising</a:t>
          </a:r>
          <a:r>
            <a:rPr lang="it-IT" dirty="0"/>
            <a:t> </a:t>
          </a:r>
          <a:r>
            <a:rPr lang="it-IT" dirty="0" err="1"/>
            <a:t>computational</a:t>
          </a:r>
          <a:r>
            <a:rPr lang="it-IT" dirty="0"/>
            <a:t> technique </a:t>
          </a:r>
          <a:r>
            <a:rPr lang="it-IT" dirty="0" err="1"/>
            <a:t>employs</a:t>
          </a:r>
          <a:r>
            <a:rPr lang="it-IT" dirty="0"/>
            <a:t> </a:t>
          </a:r>
          <a:r>
            <a:rPr lang="it-IT" b="1" dirty="0" err="1"/>
            <a:t>Neural</a:t>
          </a:r>
          <a:r>
            <a:rPr lang="it-IT" b="1" dirty="0"/>
            <a:t> Networks </a:t>
          </a:r>
          <a:r>
            <a:rPr lang="it-IT" dirty="0"/>
            <a:t>to </a:t>
          </a:r>
          <a:r>
            <a:rPr lang="it-IT" dirty="0" err="1"/>
            <a:t>reconstruct</a:t>
          </a:r>
          <a:r>
            <a:rPr lang="it-IT" dirty="0"/>
            <a:t> </a:t>
          </a:r>
          <a:r>
            <a:rPr lang="it-IT" b="1" dirty="0"/>
            <a:t>pressure</a:t>
          </a:r>
          <a:r>
            <a:rPr lang="it-IT" dirty="0"/>
            <a:t> and </a:t>
          </a:r>
          <a:r>
            <a:rPr lang="it-IT" b="1" dirty="0" err="1"/>
            <a:t>velocity</a:t>
          </a:r>
          <a:r>
            <a:rPr lang="it-IT" dirty="0"/>
            <a:t> of the </a:t>
          </a:r>
          <a:r>
            <a:rPr lang="it-IT" dirty="0" err="1"/>
            <a:t>fluid</a:t>
          </a:r>
          <a:r>
            <a:rPr lang="it-IT" dirty="0"/>
            <a:t>, the </a:t>
          </a:r>
          <a:r>
            <a:rPr lang="it-IT" dirty="0" err="1"/>
            <a:t>main</a:t>
          </a:r>
          <a:r>
            <a:rPr lang="it-IT" dirty="0"/>
            <a:t> </a:t>
          </a:r>
          <a:r>
            <a:rPr lang="it-IT" dirty="0" err="1"/>
            <a:t>unknowns</a:t>
          </a:r>
          <a:r>
            <a:rPr lang="it-IT" dirty="0"/>
            <a:t> in </a:t>
          </a:r>
          <a:r>
            <a:rPr lang="it-IT" dirty="0" err="1"/>
            <a:t>this</a:t>
          </a:r>
          <a:r>
            <a:rPr lang="it-IT" dirty="0"/>
            <a:t> field.</a:t>
          </a:r>
          <a:endParaRPr lang="en-US" dirty="0"/>
        </a:p>
      </dgm:t>
    </dgm:pt>
    <dgm:pt modelId="{193B8C41-34A9-4906-8F0F-5B7DCF4AB9E1}" type="parTrans" cxnId="{880F46C8-FE47-4593-A456-901E2D8C261A}">
      <dgm:prSet/>
      <dgm:spPr/>
      <dgm:t>
        <a:bodyPr/>
        <a:lstStyle/>
        <a:p>
          <a:endParaRPr lang="en-US"/>
        </a:p>
      </dgm:t>
    </dgm:pt>
    <dgm:pt modelId="{934E6493-89B2-434F-9E6A-E68A6A2B2865}" type="sibTrans" cxnId="{880F46C8-FE47-4593-A456-901E2D8C261A}">
      <dgm:prSet/>
      <dgm:spPr/>
      <dgm:t>
        <a:bodyPr/>
        <a:lstStyle/>
        <a:p>
          <a:endParaRPr lang="en-US"/>
        </a:p>
      </dgm:t>
    </dgm:pt>
    <dgm:pt modelId="{EBEDD1AA-243C-40C1-8E09-4CFEFE92FE7E}" type="pres">
      <dgm:prSet presAssocID="{F526CA2D-9C78-41E3-9583-62138D392733}" presName="root" presStyleCnt="0">
        <dgm:presLayoutVars>
          <dgm:dir/>
          <dgm:resizeHandles val="exact"/>
        </dgm:presLayoutVars>
      </dgm:prSet>
      <dgm:spPr/>
    </dgm:pt>
    <dgm:pt modelId="{438FD889-E410-43A6-A331-C39A69A6A788}" type="pres">
      <dgm:prSet presAssocID="{6172D26D-8EEA-4A46-86B6-97F5BB532197}" presName="compNode" presStyleCnt="0"/>
      <dgm:spPr/>
    </dgm:pt>
    <dgm:pt modelId="{215A0B97-DA17-4020-8A3E-C1F5AEF81359}" type="pres">
      <dgm:prSet presAssocID="{6172D26D-8EEA-4A46-86B6-97F5BB532197}" presName="bgRect" presStyleLbl="bgShp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flat" dir="t"/>
        </a:scene3d>
        <a:sp3d z="-190500" extrusionH="12700" prstMaterial="plastic"/>
      </dgm:spPr>
    </dgm:pt>
    <dgm:pt modelId="{B7CF9449-462D-4C2B-B833-6ED291C5D1BF}" type="pres">
      <dgm:prSet presAssocID="{6172D26D-8EEA-4A46-86B6-97F5BB532197}" presName="iconRect" presStyleLbl="node1" presStyleIdx="0" presStyleCnt="2" custScaleX="144159" custScaleY="1320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luto contorno"/>
        </a:ext>
      </dgm:extLst>
    </dgm:pt>
    <dgm:pt modelId="{8F333887-F627-45B1-825A-A1A732BAB3B3}" type="pres">
      <dgm:prSet presAssocID="{6172D26D-8EEA-4A46-86B6-97F5BB532197}" presName="spaceRect" presStyleCnt="0"/>
      <dgm:spPr/>
    </dgm:pt>
    <dgm:pt modelId="{1613A604-5854-421D-8F4D-CA3CCEA90F56}" type="pres">
      <dgm:prSet presAssocID="{6172D26D-8EEA-4A46-86B6-97F5BB532197}" presName="parTx" presStyleLbl="revTx" presStyleIdx="0" presStyleCnt="2" custLinFactNeighborX="-5723">
        <dgm:presLayoutVars>
          <dgm:chMax val="0"/>
          <dgm:chPref val="0"/>
        </dgm:presLayoutVars>
      </dgm:prSet>
      <dgm:spPr/>
    </dgm:pt>
    <dgm:pt modelId="{3F5B5F31-D2F9-4A90-9B17-989014652AE5}" type="pres">
      <dgm:prSet presAssocID="{91D8F819-AC52-4A36-9953-FF6817971154}" presName="sibTrans" presStyleCnt="0"/>
      <dgm:spPr/>
    </dgm:pt>
    <dgm:pt modelId="{40A3D879-8DB0-4BDE-995E-41C527A5FD37}" type="pres">
      <dgm:prSet presAssocID="{A21CB1BA-6A41-4C7F-8689-F35992AB02A1}" presName="compNode" presStyleCnt="0"/>
      <dgm:spPr/>
    </dgm:pt>
    <dgm:pt modelId="{ACF4FC75-E19F-4B78-8D8D-172F26D40180}" type="pres">
      <dgm:prSet presAssocID="{A21CB1BA-6A41-4C7F-8689-F35992AB02A1}" presName="bgRect" presStyleLbl="bgShp" presStyleIdx="1" presStyleCnt="2" custLinFactNeighborY="163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</a:gradFill>
        <a:scene3d>
          <a:camera prst="orthographicFront"/>
          <a:lightRig rig="flat" dir="t"/>
        </a:scene3d>
        <a:sp3d z="-190500" extrusionH="12700" prstMaterial="plastic"/>
      </dgm:spPr>
    </dgm:pt>
    <dgm:pt modelId="{6C89B2C1-9AB4-4204-99FC-8DE63DEBD4B7}" type="pres">
      <dgm:prSet presAssocID="{A21CB1BA-6A41-4C7F-8689-F35992AB02A1}" presName="iconRect" presStyleLbl="node1" presStyleIdx="1" presStyleCnt="2" custScaleX="143488" custScaleY="155263" custLinFactNeighborX="-11128" custLinFactNeighborY="-28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C8F6D280-4826-4F7C-AA39-B544E6DE0124}" type="pres">
      <dgm:prSet presAssocID="{A21CB1BA-6A41-4C7F-8689-F35992AB02A1}" presName="spaceRect" presStyleCnt="0"/>
      <dgm:spPr/>
    </dgm:pt>
    <dgm:pt modelId="{E78FEAB2-11CD-47D1-880C-63CDE1DC4170}" type="pres">
      <dgm:prSet presAssocID="{A21CB1BA-6A41-4C7F-8689-F35992AB02A1}" presName="parTx" presStyleLbl="revTx" presStyleIdx="1" presStyleCnt="2" custScaleX="106862" custLinFactNeighborX="-2245" custLinFactNeighborY="1687">
        <dgm:presLayoutVars>
          <dgm:chMax val="0"/>
          <dgm:chPref val="0"/>
        </dgm:presLayoutVars>
      </dgm:prSet>
      <dgm:spPr/>
    </dgm:pt>
  </dgm:ptLst>
  <dgm:cxnLst>
    <dgm:cxn modelId="{72E39018-7C5E-4382-A8E2-7CC9C5BEC643}" type="presOf" srcId="{F526CA2D-9C78-41E3-9583-62138D392733}" destId="{EBEDD1AA-243C-40C1-8E09-4CFEFE92FE7E}" srcOrd="0" destOrd="0" presId="urn:microsoft.com/office/officeart/2018/2/layout/IconVerticalSolidList"/>
    <dgm:cxn modelId="{E738501E-8183-46BA-93C0-0C6F48C19C08}" srcId="{F526CA2D-9C78-41E3-9583-62138D392733}" destId="{6172D26D-8EEA-4A46-86B6-97F5BB532197}" srcOrd="0" destOrd="0" parTransId="{CB3FCED1-9417-42D0-98BA-C2EF5561E0D9}" sibTransId="{91D8F819-AC52-4A36-9953-FF6817971154}"/>
    <dgm:cxn modelId="{9B8D0220-BBA6-4789-8589-1CCCBBE531E9}" type="presOf" srcId="{6172D26D-8EEA-4A46-86B6-97F5BB532197}" destId="{1613A604-5854-421D-8F4D-CA3CCEA90F56}" srcOrd="0" destOrd="0" presId="urn:microsoft.com/office/officeart/2018/2/layout/IconVerticalSolidList"/>
    <dgm:cxn modelId="{D7FB4229-99D5-4F37-9115-E919394B04DA}" type="presOf" srcId="{A21CB1BA-6A41-4C7F-8689-F35992AB02A1}" destId="{E78FEAB2-11CD-47D1-880C-63CDE1DC4170}" srcOrd="0" destOrd="0" presId="urn:microsoft.com/office/officeart/2018/2/layout/IconVerticalSolidList"/>
    <dgm:cxn modelId="{880F46C8-FE47-4593-A456-901E2D8C261A}" srcId="{F526CA2D-9C78-41E3-9583-62138D392733}" destId="{A21CB1BA-6A41-4C7F-8689-F35992AB02A1}" srcOrd="1" destOrd="0" parTransId="{193B8C41-34A9-4906-8F0F-5B7DCF4AB9E1}" sibTransId="{934E6493-89B2-434F-9E6A-E68A6A2B2865}"/>
    <dgm:cxn modelId="{2D1E3197-316A-4321-92B4-CDDA8686A39B}" type="presParOf" srcId="{EBEDD1AA-243C-40C1-8E09-4CFEFE92FE7E}" destId="{438FD889-E410-43A6-A331-C39A69A6A788}" srcOrd="0" destOrd="0" presId="urn:microsoft.com/office/officeart/2018/2/layout/IconVerticalSolidList"/>
    <dgm:cxn modelId="{B16C299E-F1C8-4D63-B259-7025DEED58F1}" type="presParOf" srcId="{438FD889-E410-43A6-A331-C39A69A6A788}" destId="{215A0B97-DA17-4020-8A3E-C1F5AEF81359}" srcOrd="0" destOrd="0" presId="urn:microsoft.com/office/officeart/2018/2/layout/IconVerticalSolidList"/>
    <dgm:cxn modelId="{AB12F080-A084-42FA-A0B2-B27DE58D7F17}" type="presParOf" srcId="{438FD889-E410-43A6-A331-C39A69A6A788}" destId="{B7CF9449-462D-4C2B-B833-6ED291C5D1BF}" srcOrd="1" destOrd="0" presId="urn:microsoft.com/office/officeart/2018/2/layout/IconVerticalSolidList"/>
    <dgm:cxn modelId="{8A63CD0F-EE5E-4528-BEB8-0A71D0C7E859}" type="presParOf" srcId="{438FD889-E410-43A6-A331-C39A69A6A788}" destId="{8F333887-F627-45B1-825A-A1A732BAB3B3}" srcOrd="2" destOrd="0" presId="urn:microsoft.com/office/officeart/2018/2/layout/IconVerticalSolidList"/>
    <dgm:cxn modelId="{51C95D86-C177-4489-9A0A-746D2A6BE067}" type="presParOf" srcId="{438FD889-E410-43A6-A331-C39A69A6A788}" destId="{1613A604-5854-421D-8F4D-CA3CCEA90F56}" srcOrd="3" destOrd="0" presId="urn:microsoft.com/office/officeart/2018/2/layout/IconVerticalSolidList"/>
    <dgm:cxn modelId="{A333478C-102D-4148-A395-46CA5F0F527F}" type="presParOf" srcId="{EBEDD1AA-243C-40C1-8E09-4CFEFE92FE7E}" destId="{3F5B5F31-D2F9-4A90-9B17-989014652AE5}" srcOrd="1" destOrd="0" presId="urn:microsoft.com/office/officeart/2018/2/layout/IconVerticalSolidList"/>
    <dgm:cxn modelId="{C056679F-9CE7-47DD-AAF1-744761BDECA7}" type="presParOf" srcId="{EBEDD1AA-243C-40C1-8E09-4CFEFE92FE7E}" destId="{40A3D879-8DB0-4BDE-995E-41C527A5FD37}" srcOrd="2" destOrd="0" presId="urn:microsoft.com/office/officeart/2018/2/layout/IconVerticalSolidList"/>
    <dgm:cxn modelId="{4A368B63-57FA-461E-BD5A-26ACD1E29AAA}" type="presParOf" srcId="{40A3D879-8DB0-4BDE-995E-41C527A5FD37}" destId="{ACF4FC75-E19F-4B78-8D8D-172F26D40180}" srcOrd="0" destOrd="0" presId="urn:microsoft.com/office/officeart/2018/2/layout/IconVerticalSolidList"/>
    <dgm:cxn modelId="{A87115B7-5275-4DB9-A134-89B53BB78ACA}" type="presParOf" srcId="{40A3D879-8DB0-4BDE-995E-41C527A5FD37}" destId="{6C89B2C1-9AB4-4204-99FC-8DE63DEBD4B7}" srcOrd="1" destOrd="0" presId="urn:microsoft.com/office/officeart/2018/2/layout/IconVerticalSolidList"/>
    <dgm:cxn modelId="{EF6A4338-5BFB-4227-AE86-C24CDB310DC9}" type="presParOf" srcId="{40A3D879-8DB0-4BDE-995E-41C527A5FD37}" destId="{C8F6D280-4826-4F7C-AA39-B544E6DE0124}" srcOrd="2" destOrd="0" presId="urn:microsoft.com/office/officeart/2018/2/layout/IconVerticalSolidList"/>
    <dgm:cxn modelId="{B156855A-C7FA-45D5-86E0-0FA4EB280D44}" type="presParOf" srcId="{40A3D879-8DB0-4BDE-995E-41C527A5FD37}" destId="{E78FEAB2-11CD-47D1-880C-63CDE1DC4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26CA2D-9C78-41E3-9583-62138D392733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72D26D-8EEA-4A46-86B6-97F5BB5321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Our</a:t>
          </a:r>
          <a:r>
            <a:rPr lang="en-US" sz="1800" baseline="0" dirty="0"/>
            <a:t> goal is to apply this strategy to a complex, real problem: the </a:t>
          </a:r>
          <a:r>
            <a:rPr lang="en-US" sz="1800" b="1" baseline="0" dirty="0"/>
            <a:t>Coronary Flow Assessment</a:t>
          </a:r>
          <a:r>
            <a:rPr lang="en-US" sz="1800" b="0" baseline="0" dirty="0"/>
            <a:t>, fundamental to evaluate </a:t>
          </a:r>
          <a:r>
            <a:rPr lang="it-IT" sz="1800" b="1" i="0" dirty="0" err="1"/>
            <a:t>coronary</a:t>
          </a:r>
          <a:r>
            <a:rPr lang="it-IT" sz="1800" b="1" i="0" dirty="0"/>
            <a:t> </a:t>
          </a:r>
          <a:r>
            <a:rPr lang="it-IT" sz="1800" b="1" i="0" dirty="0" err="1"/>
            <a:t>artery</a:t>
          </a:r>
          <a:r>
            <a:rPr lang="it-IT" sz="1800" b="1" i="0" dirty="0"/>
            <a:t> </a:t>
          </a:r>
          <a:r>
            <a:rPr lang="it-IT" sz="1800" b="1" i="0" dirty="0" err="1"/>
            <a:t>disease</a:t>
          </a:r>
          <a:r>
            <a:rPr lang="it-IT" sz="1800" b="0" i="0" dirty="0"/>
            <a:t>.</a:t>
          </a:r>
          <a:r>
            <a:rPr lang="en-US" sz="1800" b="0" baseline="0" dirty="0"/>
            <a:t> </a:t>
          </a:r>
          <a:br>
            <a:rPr lang="en-US" sz="1800" b="0" baseline="0" dirty="0"/>
          </a:br>
          <a:r>
            <a:rPr lang="en-US" sz="1800" b="0" baseline="0" dirty="0"/>
            <a:t>In this case, there is no hope for an analytical solution!</a:t>
          </a:r>
          <a:endParaRPr lang="en-US" sz="1800" b="1" dirty="0"/>
        </a:p>
      </dgm:t>
    </dgm:pt>
    <dgm:pt modelId="{CB3FCED1-9417-42D0-98BA-C2EF5561E0D9}" type="parTrans" cxnId="{E738501E-8183-46BA-93C0-0C6F48C19C08}">
      <dgm:prSet/>
      <dgm:spPr/>
      <dgm:t>
        <a:bodyPr/>
        <a:lstStyle/>
        <a:p>
          <a:endParaRPr lang="en-US"/>
        </a:p>
      </dgm:t>
    </dgm:pt>
    <dgm:pt modelId="{91D8F819-AC52-4A36-9953-FF6817971154}" type="sibTrans" cxnId="{E738501E-8183-46BA-93C0-0C6F48C19C08}">
      <dgm:prSet/>
      <dgm:spPr/>
      <dgm:t>
        <a:bodyPr/>
        <a:lstStyle/>
        <a:p>
          <a:endParaRPr lang="en-US"/>
        </a:p>
      </dgm:t>
    </dgm:pt>
    <dgm:pt modelId="{A21CB1BA-6A41-4C7F-8689-F35992AB0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 recent papers, it has been shown that ML algorithms provide information in a more </a:t>
          </a:r>
          <a:r>
            <a:rPr lang="en-US" b="1" i="0" dirty="0"/>
            <a:t>reproducible</a:t>
          </a:r>
          <a:r>
            <a:rPr lang="en-US" b="0" i="0" dirty="0"/>
            <a:t> manner and with </a:t>
          </a:r>
          <a:r>
            <a:rPr lang="en-US" b="1" i="0" dirty="0"/>
            <a:t>improved diagnostic accuracy</a:t>
          </a:r>
          <a:r>
            <a:rPr lang="en-US" b="0" i="0" dirty="0"/>
            <a:t> in comparison to the traditional methods.</a:t>
          </a:r>
          <a:r>
            <a:rPr lang="en-US" dirty="0"/>
            <a:t> </a:t>
          </a:r>
        </a:p>
      </dgm:t>
    </dgm:pt>
    <dgm:pt modelId="{934E6493-89B2-434F-9E6A-E68A6A2B2865}" type="sibTrans" cxnId="{880F46C8-FE47-4593-A456-901E2D8C261A}">
      <dgm:prSet/>
      <dgm:spPr/>
      <dgm:t>
        <a:bodyPr/>
        <a:lstStyle/>
        <a:p>
          <a:endParaRPr lang="en-US"/>
        </a:p>
      </dgm:t>
    </dgm:pt>
    <dgm:pt modelId="{193B8C41-34A9-4906-8F0F-5B7DCF4AB9E1}" type="parTrans" cxnId="{880F46C8-FE47-4593-A456-901E2D8C261A}">
      <dgm:prSet/>
      <dgm:spPr/>
      <dgm:t>
        <a:bodyPr/>
        <a:lstStyle/>
        <a:p>
          <a:endParaRPr lang="en-US"/>
        </a:p>
      </dgm:t>
    </dgm:pt>
    <dgm:pt modelId="{EBEDD1AA-243C-40C1-8E09-4CFEFE92FE7E}" type="pres">
      <dgm:prSet presAssocID="{F526CA2D-9C78-41E3-9583-62138D392733}" presName="root" presStyleCnt="0">
        <dgm:presLayoutVars>
          <dgm:dir/>
          <dgm:resizeHandles val="exact"/>
        </dgm:presLayoutVars>
      </dgm:prSet>
      <dgm:spPr/>
    </dgm:pt>
    <dgm:pt modelId="{438FD889-E410-43A6-A331-C39A69A6A788}" type="pres">
      <dgm:prSet presAssocID="{6172D26D-8EEA-4A46-86B6-97F5BB532197}" presName="compNode" presStyleCnt="0"/>
      <dgm:spPr/>
    </dgm:pt>
    <dgm:pt modelId="{215A0B97-DA17-4020-8A3E-C1F5AEF81359}" type="pres">
      <dgm:prSet presAssocID="{6172D26D-8EEA-4A46-86B6-97F5BB532197}" presName="bgRect" presStyleLbl="bgShp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flat" dir="t"/>
        </a:scene3d>
        <a:sp3d z="-190500" extrusionH="12700" prstMaterial="plastic"/>
      </dgm:spPr>
    </dgm:pt>
    <dgm:pt modelId="{B7CF9449-462D-4C2B-B833-6ED291C5D1BF}" type="pres">
      <dgm:prSet presAssocID="{6172D26D-8EEA-4A46-86B6-97F5BB532197}" presName="iconRect" presStyleLbl="node1" presStyleIdx="0" presStyleCnt="2" custScaleX="126756" custScaleY="108248" custLinFactNeighborX="-40468" custLinFactNeighborY="-40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Organo cuore con riempimento a tinta unita"/>
        </a:ext>
      </dgm:extLst>
    </dgm:pt>
    <dgm:pt modelId="{8F333887-F627-45B1-825A-A1A732BAB3B3}" type="pres">
      <dgm:prSet presAssocID="{6172D26D-8EEA-4A46-86B6-97F5BB532197}" presName="spaceRect" presStyleCnt="0"/>
      <dgm:spPr/>
    </dgm:pt>
    <dgm:pt modelId="{1613A604-5854-421D-8F4D-CA3CCEA90F56}" type="pres">
      <dgm:prSet presAssocID="{6172D26D-8EEA-4A46-86B6-97F5BB532197}" presName="parTx" presStyleLbl="revTx" presStyleIdx="0" presStyleCnt="2" custScaleX="125420" custScaleY="123514" custLinFactNeighborX="-7966" custLinFactNeighborY="-2775">
        <dgm:presLayoutVars>
          <dgm:chMax val="0"/>
          <dgm:chPref val="0"/>
        </dgm:presLayoutVars>
      </dgm:prSet>
      <dgm:spPr/>
    </dgm:pt>
    <dgm:pt modelId="{3F5B5F31-D2F9-4A90-9B17-989014652AE5}" type="pres">
      <dgm:prSet presAssocID="{91D8F819-AC52-4A36-9953-FF6817971154}" presName="sibTrans" presStyleCnt="0"/>
      <dgm:spPr/>
    </dgm:pt>
    <dgm:pt modelId="{40A3D879-8DB0-4BDE-995E-41C527A5FD37}" type="pres">
      <dgm:prSet presAssocID="{A21CB1BA-6A41-4C7F-8689-F35992AB02A1}" presName="compNode" presStyleCnt="0"/>
      <dgm:spPr/>
    </dgm:pt>
    <dgm:pt modelId="{ACF4FC75-E19F-4B78-8D8D-172F26D40180}" type="pres">
      <dgm:prSet presAssocID="{A21CB1BA-6A41-4C7F-8689-F35992AB02A1}" presName="bgRect" presStyleLbl="bgShp" presStyleIdx="1" presStyleCnt="2" custLinFactNeighborX="0" custLinFactNeighborY="35958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</a:gradFill>
        <a:scene3d>
          <a:camera prst="orthographicFront"/>
          <a:lightRig rig="flat" dir="t"/>
        </a:scene3d>
        <a:sp3d z="-190500" extrusionH="12700" prstMaterial="plastic"/>
      </dgm:spPr>
    </dgm:pt>
    <dgm:pt modelId="{6C89B2C1-9AB4-4204-99FC-8DE63DEBD4B7}" type="pres">
      <dgm:prSet presAssocID="{A21CB1BA-6A41-4C7F-8689-F35992AB02A1}" presName="iconRect" presStyleLbl="node1" presStyleIdx="1" presStyleCnt="2" custScaleX="104788" custScaleY="115097" custLinFactNeighborX="-10597" custLinFactNeighborY="3270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4000" r="-4000"/>
          </a:stretch>
        </a:blipFill>
      </dgm:spPr>
      <dgm:extLst>
        <a:ext uri="{E40237B7-FDA0-4F09-8148-C483321AD2D9}">
          <dgm14:cNvPr xmlns:dgm14="http://schemas.microsoft.com/office/drawing/2010/diagram" id="0" name="" descr="Buona idea con riempimento a tinta unita"/>
        </a:ext>
      </dgm:extLst>
    </dgm:pt>
    <dgm:pt modelId="{C8F6D280-4826-4F7C-AA39-B544E6DE0124}" type="pres">
      <dgm:prSet presAssocID="{A21CB1BA-6A41-4C7F-8689-F35992AB02A1}" presName="spaceRect" presStyleCnt="0"/>
      <dgm:spPr/>
    </dgm:pt>
    <dgm:pt modelId="{E78FEAB2-11CD-47D1-880C-63CDE1DC4170}" type="pres">
      <dgm:prSet presAssocID="{A21CB1BA-6A41-4C7F-8689-F35992AB02A1}" presName="parTx" presStyleLbl="revTx" presStyleIdx="1" presStyleCnt="2" custScaleX="111094" custLinFactNeighborX="-6340" custLinFactNeighborY="11685">
        <dgm:presLayoutVars>
          <dgm:chMax val="0"/>
          <dgm:chPref val="0"/>
        </dgm:presLayoutVars>
      </dgm:prSet>
      <dgm:spPr/>
    </dgm:pt>
  </dgm:ptLst>
  <dgm:cxnLst>
    <dgm:cxn modelId="{72E39018-7C5E-4382-A8E2-7CC9C5BEC643}" type="presOf" srcId="{F526CA2D-9C78-41E3-9583-62138D392733}" destId="{EBEDD1AA-243C-40C1-8E09-4CFEFE92FE7E}" srcOrd="0" destOrd="0" presId="urn:microsoft.com/office/officeart/2018/2/layout/IconVerticalSolidList"/>
    <dgm:cxn modelId="{E738501E-8183-46BA-93C0-0C6F48C19C08}" srcId="{F526CA2D-9C78-41E3-9583-62138D392733}" destId="{6172D26D-8EEA-4A46-86B6-97F5BB532197}" srcOrd="0" destOrd="0" parTransId="{CB3FCED1-9417-42D0-98BA-C2EF5561E0D9}" sibTransId="{91D8F819-AC52-4A36-9953-FF6817971154}"/>
    <dgm:cxn modelId="{9B8D0220-BBA6-4789-8589-1CCCBBE531E9}" type="presOf" srcId="{6172D26D-8EEA-4A46-86B6-97F5BB532197}" destId="{1613A604-5854-421D-8F4D-CA3CCEA90F56}" srcOrd="0" destOrd="0" presId="urn:microsoft.com/office/officeart/2018/2/layout/IconVerticalSolidList"/>
    <dgm:cxn modelId="{D7FB4229-99D5-4F37-9115-E919394B04DA}" type="presOf" srcId="{A21CB1BA-6A41-4C7F-8689-F35992AB02A1}" destId="{E78FEAB2-11CD-47D1-880C-63CDE1DC4170}" srcOrd="0" destOrd="0" presId="urn:microsoft.com/office/officeart/2018/2/layout/IconVerticalSolidList"/>
    <dgm:cxn modelId="{880F46C8-FE47-4593-A456-901E2D8C261A}" srcId="{F526CA2D-9C78-41E3-9583-62138D392733}" destId="{A21CB1BA-6A41-4C7F-8689-F35992AB02A1}" srcOrd="1" destOrd="0" parTransId="{193B8C41-34A9-4906-8F0F-5B7DCF4AB9E1}" sibTransId="{934E6493-89B2-434F-9E6A-E68A6A2B2865}"/>
    <dgm:cxn modelId="{2D1E3197-316A-4321-92B4-CDDA8686A39B}" type="presParOf" srcId="{EBEDD1AA-243C-40C1-8E09-4CFEFE92FE7E}" destId="{438FD889-E410-43A6-A331-C39A69A6A788}" srcOrd="0" destOrd="0" presId="urn:microsoft.com/office/officeart/2018/2/layout/IconVerticalSolidList"/>
    <dgm:cxn modelId="{B16C299E-F1C8-4D63-B259-7025DEED58F1}" type="presParOf" srcId="{438FD889-E410-43A6-A331-C39A69A6A788}" destId="{215A0B97-DA17-4020-8A3E-C1F5AEF81359}" srcOrd="0" destOrd="0" presId="urn:microsoft.com/office/officeart/2018/2/layout/IconVerticalSolidList"/>
    <dgm:cxn modelId="{AB12F080-A084-42FA-A0B2-B27DE58D7F17}" type="presParOf" srcId="{438FD889-E410-43A6-A331-C39A69A6A788}" destId="{B7CF9449-462D-4C2B-B833-6ED291C5D1BF}" srcOrd="1" destOrd="0" presId="urn:microsoft.com/office/officeart/2018/2/layout/IconVerticalSolidList"/>
    <dgm:cxn modelId="{8A63CD0F-EE5E-4528-BEB8-0A71D0C7E859}" type="presParOf" srcId="{438FD889-E410-43A6-A331-C39A69A6A788}" destId="{8F333887-F627-45B1-825A-A1A732BAB3B3}" srcOrd="2" destOrd="0" presId="urn:microsoft.com/office/officeart/2018/2/layout/IconVerticalSolidList"/>
    <dgm:cxn modelId="{51C95D86-C177-4489-9A0A-746D2A6BE067}" type="presParOf" srcId="{438FD889-E410-43A6-A331-C39A69A6A788}" destId="{1613A604-5854-421D-8F4D-CA3CCEA90F56}" srcOrd="3" destOrd="0" presId="urn:microsoft.com/office/officeart/2018/2/layout/IconVerticalSolidList"/>
    <dgm:cxn modelId="{A333478C-102D-4148-A395-46CA5F0F527F}" type="presParOf" srcId="{EBEDD1AA-243C-40C1-8E09-4CFEFE92FE7E}" destId="{3F5B5F31-D2F9-4A90-9B17-989014652AE5}" srcOrd="1" destOrd="0" presId="urn:microsoft.com/office/officeart/2018/2/layout/IconVerticalSolidList"/>
    <dgm:cxn modelId="{C056679F-9CE7-47DD-AAF1-744761BDECA7}" type="presParOf" srcId="{EBEDD1AA-243C-40C1-8E09-4CFEFE92FE7E}" destId="{40A3D879-8DB0-4BDE-995E-41C527A5FD37}" srcOrd="2" destOrd="0" presId="urn:microsoft.com/office/officeart/2018/2/layout/IconVerticalSolidList"/>
    <dgm:cxn modelId="{4A368B63-57FA-461E-BD5A-26ACD1E29AAA}" type="presParOf" srcId="{40A3D879-8DB0-4BDE-995E-41C527A5FD37}" destId="{ACF4FC75-E19F-4B78-8D8D-172F26D40180}" srcOrd="0" destOrd="0" presId="urn:microsoft.com/office/officeart/2018/2/layout/IconVerticalSolidList"/>
    <dgm:cxn modelId="{A87115B7-5275-4DB9-A134-89B53BB78ACA}" type="presParOf" srcId="{40A3D879-8DB0-4BDE-995E-41C527A5FD37}" destId="{6C89B2C1-9AB4-4204-99FC-8DE63DEBD4B7}" srcOrd="1" destOrd="0" presId="urn:microsoft.com/office/officeart/2018/2/layout/IconVerticalSolidList"/>
    <dgm:cxn modelId="{EF6A4338-5BFB-4227-AE86-C24CDB310DC9}" type="presParOf" srcId="{40A3D879-8DB0-4BDE-995E-41C527A5FD37}" destId="{C8F6D280-4826-4F7C-AA39-B544E6DE0124}" srcOrd="2" destOrd="0" presId="urn:microsoft.com/office/officeart/2018/2/layout/IconVerticalSolidList"/>
    <dgm:cxn modelId="{B156855A-C7FA-45D5-86E0-0FA4EB280D44}" type="presParOf" srcId="{40A3D879-8DB0-4BDE-995E-41C527A5FD37}" destId="{E78FEAB2-11CD-47D1-880C-63CDE1DC4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A0B97-DA17-4020-8A3E-C1F5AEF81359}">
      <dsp:nvSpPr>
        <dsp:cNvPr id="0" name=""/>
        <dsp:cNvSpPr/>
      </dsp:nvSpPr>
      <dsp:spPr>
        <a:xfrm>
          <a:off x="-79545" y="906564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7CF9449-462D-4C2B-B833-6ED291C5D1BF}">
      <dsp:nvSpPr>
        <dsp:cNvPr id="0" name=""/>
        <dsp:cNvSpPr/>
      </dsp:nvSpPr>
      <dsp:spPr>
        <a:xfrm>
          <a:off x="219883" y="1132820"/>
          <a:ext cx="1311201" cy="1201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3A604-5854-421D-8F4D-CA3CCEA90F56}">
      <dsp:nvSpPr>
        <dsp:cNvPr id="0" name=""/>
        <dsp:cNvSpPr/>
      </dsp:nvSpPr>
      <dsp:spPr>
        <a:xfrm>
          <a:off x="1558914" y="906564"/>
          <a:ext cx="4745764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In the </a:t>
          </a:r>
          <a:r>
            <a:rPr lang="it-IT" sz="1800" kern="1200" dirty="0" err="1"/>
            <a:t>Fluid</a:t>
          </a:r>
          <a:r>
            <a:rPr lang="it-IT" sz="1800" kern="1200" dirty="0"/>
            <a:t> Dynamics framework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often</a:t>
          </a:r>
          <a:r>
            <a:rPr lang="it-IT" sz="1800" kern="1200" dirty="0"/>
            <a:t> </a:t>
          </a:r>
          <a:r>
            <a:rPr lang="it-IT" sz="1800" kern="1200" dirty="0" err="1"/>
            <a:t>meet</a:t>
          </a:r>
          <a:r>
            <a:rPr lang="it-IT" sz="1800" kern="1200" dirty="0"/>
            <a:t> </a:t>
          </a:r>
          <a:r>
            <a:rPr lang="it-IT" sz="1800" kern="1200" dirty="0" err="1"/>
            <a:t>problems</a:t>
          </a:r>
          <a:r>
            <a:rPr lang="it-IT" sz="1800" kern="1200" dirty="0"/>
            <a:t> </a:t>
          </a:r>
          <a:r>
            <a:rPr lang="it-IT" sz="1800" kern="1200" dirty="0" err="1"/>
            <a:t>involving</a:t>
          </a:r>
          <a:r>
            <a:rPr lang="it-IT" sz="1800" kern="1200" dirty="0"/>
            <a:t> </a:t>
          </a:r>
          <a:r>
            <a:rPr lang="it-IT" sz="1800" b="1" kern="1200" dirty="0" err="1"/>
            <a:t>PDEs</a:t>
          </a:r>
          <a:r>
            <a:rPr lang="it-IT" sz="1800" kern="1200" dirty="0"/>
            <a:t> </a:t>
          </a:r>
          <a:r>
            <a:rPr lang="it-IT" sz="1800" kern="1200" dirty="0" err="1"/>
            <a:t>which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be </a:t>
          </a:r>
          <a:r>
            <a:rPr lang="it-IT" sz="1800" kern="1200" dirty="0" err="1"/>
            <a:t>solved</a:t>
          </a:r>
          <a:r>
            <a:rPr lang="it-IT" sz="1800" kern="1200" dirty="0"/>
            <a:t> </a:t>
          </a:r>
          <a:r>
            <a:rPr lang="it-IT" sz="1800" kern="1200" dirty="0" err="1"/>
            <a:t>analitically</a:t>
          </a:r>
          <a:r>
            <a:rPr lang="it-IT" sz="1800" kern="1200" dirty="0"/>
            <a:t>.</a:t>
          </a:r>
          <a:endParaRPr lang="en-US" sz="1800" kern="1200" dirty="0"/>
        </a:p>
      </dsp:txBody>
      <dsp:txXfrm>
        <a:off x="1558914" y="906564"/>
        <a:ext cx="4745764" cy="1653731"/>
      </dsp:txXfrm>
    </dsp:sp>
    <dsp:sp modelId="{ACF4FC75-E19F-4B78-8D8D-172F26D40180}">
      <dsp:nvSpPr>
        <dsp:cNvPr id="0" name=""/>
        <dsp:cNvSpPr/>
      </dsp:nvSpPr>
      <dsp:spPr>
        <a:xfrm>
          <a:off x="-79545" y="3000717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C89B2C1-9AB4-4204-99FC-8DE63DEBD4B7}">
      <dsp:nvSpPr>
        <dsp:cNvPr id="0" name=""/>
        <dsp:cNvSpPr/>
      </dsp:nvSpPr>
      <dsp:spPr>
        <a:xfrm>
          <a:off x="121720" y="3068318"/>
          <a:ext cx="1305098" cy="14121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8FEAB2-11CD-47D1-880C-63CDE1DC4170}">
      <dsp:nvSpPr>
        <dsp:cNvPr id="0" name=""/>
        <dsp:cNvSpPr/>
      </dsp:nvSpPr>
      <dsp:spPr>
        <a:xfrm>
          <a:off x="1561144" y="3001626"/>
          <a:ext cx="5071418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 </a:t>
          </a:r>
          <a:r>
            <a:rPr lang="it-IT" sz="1800" kern="1200" dirty="0" err="1"/>
            <a:t>rising</a:t>
          </a:r>
          <a:r>
            <a:rPr lang="it-IT" sz="1800" kern="1200" dirty="0"/>
            <a:t> </a:t>
          </a:r>
          <a:r>
            <a:rPr lang="it-IT" sz="1800" kern="1200" dirty="0" err="1"/>
            <a:t>computational</a:t>
          </a:r>
          <a:r>
            <a:rPr lang="it-IT" sz="1800" kern="1200" dirty="0"/>
            <a:t> technique </a:t>
          </a:r>
          <a:r>
            <a:rPr lang="it-IT" sz="1800" kern="1200" dirty="0" err="1"/>
            <a:t>employs</a:t>
          </a:r>
          <a:r>
            <a:rPr lang="it-IT" sz="1800" kern="1200" dirty="0"/>
            <a:t> </a:t>
          </a:r>
          <a:r>
            <a:rPr lang="it-IT" sz="1800" b="1" kern="1200" dirty="0" err="1"/>
            <a:t>Neural</a:t>
          </a:r>
          <a:r>
            <a:rPr lang="it-IT" sz="1800" b="1" kern="1200" dirty="0"/>
            <a:t> Networks </a:t>
          </a:r>
          <a:r>
            <a:rPr lang="it-IT" sz="1800" kern="1200" dirty="0"/>
            <a:t>to </a:t>
          </a:r>
          <a:r>
            <a:rPr lang="it-IT" sz="1800" kern="1200" dirty="0" err="1"/>
            <a:t>reconstruct</a:t>
          </a:r>
          <a:r>
            <a:rPr lang="it-IT" sz="1800" kern="1200" dirty="0"/>
            <a:t> </a:t>
          </a:r>
          <a:r>
            <a:rPr lang="it-IT" sz="1800" b="1" kern="1200" dirty="0"/>
            <a:t>pressure</a:t>
          </a:r>
          <a:r>
            <a:rPr lang="it-IT" sz="1800" kern="1200" dirty="0"/>
            <a:t> and </a:t>
          </a:r>
          <a:r>
            <a:rPr lang="it-IT" sz="1800" b="1" kern="1200" dirty="0" err="1"/>
            <a:t>velocity</a:t>
          </a:r>
          <a:r>
            <a:rPr lang="it-IT" sz="1800" kern="1200" dirty="0"/>
            <a:t> of the </a:t>
          </a:r>
          <a:r>
            <a:rPr lang="it-IT" sz="1800" kern="1200" dirty="0" err="1"/>
            <a:t>fluid</a:t>
          </a:r>
          <a:r>
            <a:rPr lang="it-IT" sz="1800" kern="1200" dirty="0"/>
            <a:t>, the </a:t>
          </a:r>
          <a:r>
            <a:rPr lang="it-IT" sz="1800" kern="1200" dirty="0" err="1"/>
            <a:t>main</a:t>
          </a:r>
          <a:r>
            <a:rPr lang="it-IT" sz="1800" kern="1200" dirty="0"/>
            <a:t> </a:t>
          </a:r>
          <a:r>
            <a:rPr lang="it-IT" sz="1800" kern="1200" dirty="0" err="1"/>
            <a:t>unknowns</a:t>
          </a:r>
          <a:r>
            <a:rPr lang="it-IT" sz="1800" kern="1200" dirty="0"/>
            <a:t> in </a:t>
          </a:r>
          <a:r>
            <a:rPr lang="it-IT" sz="1800" kern="1200" dirty="0" err="1"/>
            <a:t>this</a:t>
          </a:r>
          <a:r>
            <a:rPr lang="it-IT" sz="1800" kern="1200" dirty="0"/>
            <a:t> field.</a:t>
          </a:r>
          <a:endParaRPr lang="en-US" sz="1800" kern="1200" dirty="0"/>
        </a:p>
      </dsp:txBody>
      <dsp:txXfrm>
        <a:off x="1561144" y="3001626"/>
        <a:ext cx="5071418" cy="1653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A0B97-DA17-4020-8A3E-C1F5AEF81359}">
      <dsp:nvSpPr>
        <dsp:cNvPr id="0" name=""/>
        <dsp:cNvSpPr/>
      </dsp:nvSpPr>
      <dsp:spPr>
        <a:xfrm>
          <a:off x="-198922" y="511804"/>
          <a:ext cx="6460616" cy="20589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7CF9449-462D-4C2B-B833-6ED291C5D1BF}">
      <dsp:nvSpPr>
        <dsp:cNvPr id="0" name=""/>
        <dsp:cNvSpPr/>
      </dsp:nvSpPr>
      <dsp:spPr>
        <a:xfrm>
          <a:off x="0" y="921872"/>
          <a:ext cx="1372616" cy="11529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3A604-5854-421D-8F4D-CA3CCEA90F56}">
      <dsp:nvSpPr>
        <dsp:cNvPr id="0" name=""/>
        <dsp:cNvSpPr/>
      </dsp:nvSpPr>
      <dsp:spPr>
        <a:xfrm>
          <a:off x="1210940" y="200028"/>
          <a:ext cx="5123200" cy="2649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59" tIns="227059" rIns="227059" bIns="2270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Our</a:t>
          </a:r>
          <a:r>
            <a:rPr lang="en-US" sz="1800" kern="1200" baseline="0" dirty="0"/>
            <a:t> goal is to apply this strategy to a complex, real problem: the </a:t>
          </a:r>
          <a:r>
            <a:rPr lang="en-US" sz="1800" b="1" kern="1200" baseline="0" dirty="0"/>
            <a:t>Coronary Flow Assessment</a:t>
          </a:r>
          <a:r>
            <a:rPr lang="en-US" sz="1800" b="0" kern="1200" baseline="0" dirty="0"/>
            <a:t>, fundamental to evaluate </a:t>
          </a:r>
          <a:r>
            <a:rPr lang="it-IT" sz="1800" b="1" i="0" kern="1200" dirty="0" err="1"/>
            <a:t>coronary</a:t>
          </a:r>
          <a:r>
            <a:rPr lang="it-IT" sz="1800" b="1" i="0" kern="1200" dirty="0"/>
            <a:t> </a:t>
          </a:r>
          <a:r>
            <a:rPr lang="it-IT" sz="1800" b="1" i="0" kern="1200" dirty="0" err="1"/>
            <a:t>artery</a:t>
          </a:r>
          <a:r>
            <a:rPr lang="it-IT" sz="1800" b="1" i="0" kern="1200" dirty="0"/>
            <a:t> </a:t>
          </a:r>
          <a:r>
            <a:rPr lang="it-IT" sz="1800" b="1" i="0" kern="1200" dirty="0" err="1"/>
            <a:t>disease</a:t>
          </a:r>
          <a:r>
            <a:rPr lang="it-IT" sz="1800" b="0" i="0" kern="1200" dirty="0"/>
            <a:t>.</a:t>
          </a:r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baseline="0" dirty="0"/>
            <a:t>In this case, there is no hope for an analytical solution!</a:t>
          </a:r>
          <a:endParaRPr lang="en-US" sz="1800" b="1" kern="1200" dirty="0"/>
        </a:p>
      </dsp:txBody>
      <dsp:txXfrm>
        <a:off x="1210940" y="200028"/>
        <a:ext cx="5123200" cy="2649918"/>
      </dsp:txXfrm>
    </dsp:sp>
    <dsp:sp modelId="{ACF4FC75-E19F-4B78-8D8D-172F26D40180}">
      <dsp:nvSpPr>
        <dsp:cNvPr id="0" name=""/>
        <dsp:cNvSpPr/>
      </dsp:nvSpPr>
      <dsp:spPr>
        <a:xfrm>
          <a:off x="-198922" y="3684585"/>
          <a:ext cx="6460616" cy="20589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C89B2C1-9AB4-4204-99FC-8DE63DEBD4B7}">
      <dsp:nvSpPr>
        <dsp:cNvPr id="0" name=""/>
        <dsp:cNvSpPr/>
      </dsp:nvSpPr>
      <dsp:spPr>
        <a:xfrm>
          <a:off x="246181" y="4103510"/>
          <a:ext cx="1134728" cy="12258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8FEAB2-11CD-47D1-880C-63CDE1DC4170}">
      <dsp:nvSpPr>
        <dsp:cNvPr id="0" name=""/>
        <dsp:cNvSpPr/>
      </dsp:nvSpPr>
      <dsp:spPr>
        <a:xfrm>
          <a:off x="1569956" y="3589265"/>
          <a:ext cx="4538006" cy="2145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59" tIns="227059" rIns="227059" bIns="22705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 recent papers, it has been shown that ML algorithms provide information in a more </a:t>
          </a:r>
          <a:r>
            <a:rPr lang="en-US" sz="1700" b="1" i="0" kern="1200" dirty="0"/>
            <a:t>reproducible</a:t>
          </a:r>
          <a:r>
            <a:rPr lang="en-US" sz="1700" b="0" i="0" kern="1200" dirty="0"/>
            <a:t> manner and with </a:t>
          </a:r>
          <a:r>
            <a:rPr lang="en-US" sz="1700" b="1" i="0" kern="1200" dirty="0"/>
            <a:t>improved diagnostic accuracy</a:t>
          </a:r>
          <a:r>
            <a:rPr lang="en-US" sz="1700" b="0" i="0" kern="1200" dirty="0"/>
            <a:t> in comparison to the traditional methods.</a:t>
          </a:r>
          <a:r>
            <a:rPr lang="en-US" sz="1700" kern="1200" dirty="0"/>
            <a:t> </a:t>
          </a:r>
        </a:p>
      </dsp:txBody>
      <dsp:txXfrm>
        <a:off x="1569956" y="3589265"/>
        <a:ext cx="4538006" cy="2145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7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1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4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3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8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6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5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7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31A7B8DA-EF42-42E9-98CC-D6C0491DC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r="4674" b="-1"/>
          <a:stretch/>
        </p:blipFill>
        <p:spPr>
          <a:xfrm>
            <a:off x="2878513" y="10"/>
            <a:ext cx="9313486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725477B-1883-44B4-8E2D-6ED55EC46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979307" cy="3339390"/>
          </a:xfrm>
        </p:spPr>
        <p:txBody>
          <a:bodyPr anchor="ctr">
            <a:normAutofit/>
          </a:bodyPr>
          <a:lstStyle/>
          <a:p>
            <a:r>
              <a:rPr lang="it-IT" sz="5600" b="1" dirty="0" err="1"/>
              <a:t>Physics</a:t>
            </a:r>
            <a:r>
              <a:rPr lang="it-IT" sz="5600" b="1" dirty="0"/>
              <a:t> </a:t>
            </a:r>
            <a:r>
              <a:rPr lang="it-IT" sz="5600" b="1" dirty="0" err="1"/>
              <a:t>Informed</a:t>
            </a:r>
            <a:r>
              <a:rPr lang="it-IT" sz="5600" b="1" dirty="0"/>
              <a:t> </a:t>
            </a:r>
            <a:r>
              <a:rPr lang="it-IT" sz="5600" b="1" dirty="0" err="1"/>
              <a:t>Neural</a:t>
            </a:r>
            <a:r>
              <a:rPr lang="it-IT" sz="5600" b="1" dirty="0"/>
              <a:t> Networks for </a:t>
            </a:r>
            <a:r>
              <a:rPr lang="it-IT" sz="5600" b="1" dirty="0" err="1"/>
              <a:t>Fluid</a:t>
            </a:r>
            <a:r>
              <a:rPr lang="it-IT" sz="5600" b="1" dirty="0"/>
              <a:t> Dynamics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30ABC7-3A50-4868-9420-283D29CC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1065" y="4672326"/>
            <a:ext cx="5364936" cy="909848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1800" b="1" dirty="0"/>
              <a:t>NAPDE Course Project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Tutors: Stefano Pagani, Francesco Regazzoni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Students: Giulia Mescolini, Luca Sosta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2C3EC3-C9E6-42D1-A0ED-7F1600D7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6" r="26229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06FB4D2-6DA7-4EA4-8F38-300296BA57DA}"/>
              </a:ext>
            </a:extLst>
          </p:cNvPr>
          <p:cNvCxnSpPr/>
          <p:nvPr/>
        </p:nvCxnSpPr>
        <p:spPr>
          <a:xfrm>
            <a:off x="6295601" y="4042825"/>
            <a:ext cx="5048250" cy="0"/>
          </a:xfrm>
          <a:prstGeom prst="line">
            <a:avLst/>
          </a:prstGeom>
          <a:ln w="28575">
            <a:solidFill>
              <a:schemeClr val="tx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9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13A39CF1-692C-4AFA-AC5B-486DF65A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7" r="-1"/>
          <a:stretch/>
        </p:blipFill>
        <p:spPr>
          <a:xfrm>
            <a:off x="0" y="0"/>
            <a:ext cx="442912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85" y="2417826"/>
            <a:ext cx="4174998" cy="2022348"/>
          </a:xfrm>
        </p:spPr>
        <p:txBody>
          <a:bodyPr anchor="ctr">
            <a:normAutofit/>
          </a:bodyPr>
          <a:lstStyle/>
          <a:p>
            <a:r>
              <a:rPr lang="it-IT" sz="8000" b="1" dirty="0">
                <a:solidFill>
                  <a:schemeClr val="bg1"/>
                </a:solidFill>
              </a:rPr>
              <a:t>The idea</a:t>
            </a:r>
          </a:p>
        </p:txBody>
      </p:sp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8517BC99-7EF4-424B-AB2B-B5331E403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66719"/>
              </p:ext>
            </p:extLst>
          </p:nvPr>
        </p:nvGraphicFramePr>
        <p:xfrm>
          <a:off x="5053430" y="-583799"/>
          <a:ext cx="6659560" cy="553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A4BBCB6A-EFEB-4FBD-B173-06A6082EB5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t="31308" r="22282" b="38554"/>
          <a:stretch/>
        </p:blipFill>
        <p:spPr>
          <a:xfrm>
            <a:off x="5408316" y="4580878"/>
            <a:ext cx="5949788" cy="187888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3F96546-18C5-49D4-B056-CB39AF4D037A}"/>
              </a:ext>
            </a:extLst>
          </p:cNvPr>
          <p:cNvSpPr/>
          <p:nvPr/>
        </p:nvSpPr>
        <p:spPr>
          <a:xfrm>
            <a:off x="5637320" y="4683895"/>
            <a:ext cx="281126" cy="266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43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0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A </a:t>
            </a:r>
            <a:r>
              <a:rPr lang="it-IT" sz="6600" b="1" dirty="0" err="1">
                <a:solidFill>
                  <a:schemeClr val="bg1"/>
                </a:solidFill>
              </a:rPr>
              <a:t>simple</a:t>
            </a:r>
            <a:r>
              <a:rPr lang="it-IT" sz="6600" b="1" dirty="0">
                <a:solidFill>
                  <a:schemeClr val="bg1"/>
                </a:solidFill>
              </a:rPr>
              <a:t> test case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1986296"/>
            <a:ext cx="11376823" cy="2047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Reconstructing</a:t>
            </a:r>
            <a:r>
              <a:rPr lang="it-IT" dirty="0"/>
              <a:t> the pressure </a:t>
            </a:r>
            <a:r>
              <a:rPr lang="en-GB" dirty="0"/>
              <a:t>is the main difficulty, since it is difficult to have its measures; for this reason, we started from the </a:t>
            </a:r>
            <a:r>
              <a:rPr lang="en-GB" b="1" dirty="0">
                <a:solidFill>
                  <a:schemeClr val="tx1"/>
                </a:solidFill>
              </a:rPr>
              <a:t>Colliding Flows </a:t>
            </a:r>
            <a:r>
              <a:rPr lang="en-GB" dirty="0"/>
              <a:t>benchmark case, whose analytical solution is known, and trained our Neural Network giving only the information on the mean value of the pressure.</a:t>
            </a:r>
          </a:p>
          <a:p>
            <a:r>
              <a:rPr lang="en-GB" dirty="0"/>
              <a:t>The reference library for the automatic differentiation is </a:t>
            </a:r>
            <a:r>
              <a:rPr lang="en-GB" b="1" dirty="0" err="1"/>
              <a:t>nisaba</a:t>
            </a:r>
            <a:r>
              <a:rPr lang="en-GB" dirty="0"/>
              <a:t>, a Python Library built on the top of </a:t>
            </a:r>
            <a:r>
              <a:rPr lang="en-GB" dirty="0" err="1"/>
              <a:t>Tensorflow</a:t>
            </a:r>
            <a:r>
              <a:rPr lang="en-GB" dirty="0"/>
              <a:t>.</a:t>
            </a:r>
            <a:endParaRPr lang="it-IT" dirty="0"/>
          </a:p>
        </p:txBody>
      </p:sp>
      <p:pic>
        <p:nvPicPr>
          <p:cNvPr id="18" name="Immagine 17" descr="\documentclass{article}&#10;\usepackage{amsmath}&#10;\pagestyle{empty}&#10;\begin{document}&#10; &#10;$\begin{cases}&#10; -\Delta \textbf{u} + \nabla p = \textbf{f} = 0 \hspace{2mm}\hfill \text{in } \Omega \\&#10; \text{div} \textbf{u} = 0 \hfill \text{in } \Omega \\&#10; \textbf{u} = \textbf{g} = (20xy^{3}, 5x^{4}-5y^{4})^{T} \hfill \text{ on } \partial\Omega&#10;\end{cases}$&#10;&#10;\end{document}" title="IguanaTex Bitmap Display">
            <a:extLst>
              <a:ext uri="{FF2B5EF4-FFF2-40B4-BE49-F238E27FC236}">
                <a16:creationId xmlns:a16="http://schemas.microsoft.com/office/drawing/2014/main" id="{64DD0E83-60F8-413A-87F6-728AB8B2ED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4987903"/>
            <a:ext cx="5882679" cy="1529925"/>
          </a:xfrm>
          <a:prstGeom prst="rect">
            <a:avLst/>
          </a:prstGeom>
        </p:spPr>
      </p:pic>
      <p:pic>
        <p:nvPicPr>
          <p:cNvPr id="20" name="Immagine 19" descr="\documentclass{article}&#10;\usepackage{amsmath}&#10;\pagestyle{empty}&#10;\begin{document}&#10;&#10;&#10;$\Omega = (-1,1) \times (-1,1)$&#10;&#10;\end{document}" title="IguanaTex Bitmap Display">
            <a:extLst>
              <a:ext uri="{FF2B5EF4-FFF2-40B4-BE49-F238E27FC236}">
                <a16:creationId xmlns:a16="http://schemas.microsoft.com/office/drawing/2014/main" id="{3520BEE0-B62C-4854-B2E7-C09C9FCA34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81" y="4336657"/>
            <a:ext cx="3162766" cy="34817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8ADE014-6D2A-43FA-9DB7-7AF1B8D335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5725" r="9668" b="7861"/>
          <a:stretch/>
        </p:blipFill>
        <p:spPr>
          <a:xfrm>
            <a:off x="7883371" y="5164226"/>
            <a:ext cx="781235" cy="762722"/>
          </a:xfrm>
          <a:prstGeom prst="ellipse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60DEF52B-A543-4274-8D43-9722F89B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849" y="4964218"/>
            <a:ext cx="2578597" cy="15772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5400" b="0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nisaba</a:t>
            </a:r>
            <a:endParaRPr kumimoji="0" lang="it-IT" altLang="it-IT" sz="5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54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08D7B35A-686B-47EA-B12E-80E32C007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556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3F95816-FA60-414D-A338-D5F10B1F9CE8}"/>
              </a:ext>
            </a:extLst>
          </p:cNvPr>
          <p:cNvSpPr txBox="1"/>
          <p:nvPr/>
        </p:nvSpPr>
        <p:spPr>
          <a:xfrm>
            <a:off x="7299947" y="6143445"/>
            <a:ext cx="36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2000 </a:t>
            </a:r>
            <a:r>
              <a:rPr lang="it-IT" dirty="0" err="1"/>
              <a:t>epochs</a:t>
            </a:r>
            <a:r>
              <a:rPr lang="it-IT" dirty="0"/>
              <a:t>, </a:t>
            </a:r>
            <a:r>
              <a:rPr lang="it-IT" b="1" dirty="0"/>
              <a:t>with </a:t>
            </a:r>
            <a:r>
              <a:rPr lang="it-IT" b="1" dirty="0" err="1"/>
              <a:t>noise</a:t>
            </a:r>
            <a:r>
              <a:rPr lang="it-IT" dirty="0"/>
              <a:t> on data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8026EDE-D031-4243-B885-B9D8805A08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6"/>
          <a:stretch/>
        </p:blipFill>
        <p:spPr>
          <a:xfrm>
            <a:off x="6938269" y="2286839"/>
            <a:ext cx="4305300" cy="369030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1296141" y="6143445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2000 </a:t>
            </a:r>
            <a:r>
              <a:rPr lang="it-IT" dirty="0" err="1"/>
              <a:t>epochs</a:t>
            </a:r>
            <a:r>
              <a:rPr lang="it-IT" dirty="0"/>
              <a:t>, </a:t>
            </a:r>
            <a:r>
              <a:rPr lang="it-IT" b="1" dirty="0"/>
              <a:t>no </a:t>
            </a:r>
            <a:r>
              <a:rPr lang="it-IT" b="1" dirty="0" err="1"/>
              <a:t>noise</a:t>
            </a:r>
            <a:r>
              <a:rPr lang="it-IT" dirty="0"/>
              <a:t> on data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C36E75A-2D30-48E0-8F4B-85B14D96E6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8"/>
          <a:stretch/>
        </p:blipFill>
        <p:spPr>
          <a:xfrm>
            <a:off x="948431" y="2286838"/>
            <a:ext cx="4305166" cy="36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87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contenuto 4">
            <a:extLst>
              <a:ext uri="{FF2B5EF4-FFF2-40B4-BE49-F238E27FC236}">
                <a16:creationId xmlns:a16="http://schemas.microsoft.com/office/drawing/2014/main" id="{D7A5862C-20B5-485C-849A-ADBBA7E1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0" y="-24620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7993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3F95816-FA60-414D-A338-D5F10B1F9CE8}"/>
              </a:ext>
            </a:extLst>
          </p:cNvPr>
          <p:cNvSpPr txBox="1"/>
          <p:nvPr/>
        </p:nvSpPr>
        <p:spPr>
          <a:xfrm>
            <a:off x="7375933" y="6143445"/>
            <a:ext cx="36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2000 </a:t>
            </a:r>
            <a:r>
              <a:rPr lang="it-IT" dirty="0" err="1"/>
              <a:t>epochs</a:t>
            </a:r>
            <a:r>
              <a:rPr lang="it-IT" dirty="0"/>
              <a:t>, </a:t>
            </a:r>
            <a:r>
              <a:rPr lang="it-IT" b="1" dirty="0"/>
              <a:t>with </a:t>
            </a:r>
            <a:r>
              <a:rPr lang="it-IT" b="1" dirty="0" err="1"/>
              <a:t>noise</a:t>
            </a:r>
            <a:r>
              <a:rPr lang="it-IT" dirty="0"/>
              <a:t> on data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1415944" y="6143445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2000 </a:t>
            </a:r>
            <a:r>
              <a:rPr lang="it-IT" dirty="0" err="1"/>
              <a:t>epochs</a:t>
            </a:r>
            <a:r>
              <a:rPr lang="it-IT" dirty="0"/>
              <a:t>, </a:t>
            </a:r>
            <a:r>
              <a:rPr lang="it-IT" b="1" dirty="0"/>
              <a:t>no </a:t>
            </a:r>
            <a:r>
              <a:rPr lang="it-IT" b="1" dirty="0" err="1"/>
              <a:t>noise</a:t>
            </a:r>
            <a:r>
              <a:rPr lang="it-IT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08ED70-B0A1-4D9A-9FBE-1119E93A0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17" y="2423603"/>
            <a:ext cx="4416642" cy="35391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DA5836-7909-4507-BB02-134BA03B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1" y="2423602"/>
            <a:ext cx="4416642" cy="35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5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5" t="-764" r="48704" b="764"/>
          <a:stretch/>
        </p:blipFill>
        <p:spPr>
          <a:xfrm>
            <a:off x="7474998" y="-62144"/>
            <a:ext cx="4717002" cy="6920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317" y="2417826"/>
            <a:ext cx="4505683" cy="2022348"/>
          </a:xfrm>
        </p:spPr>
        <p:txBody>
          <a:bodyPr anchor="ctr"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Our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prospect</a:t>
            </a:r>
            <a:endParaRPr lang="it-IT" b="1" dirty="0">
              <a:solidFill>
                <a:schemeClr val="bg1"/>
              </a:solidFill>
            </a:endParaRPr>
          </a:p>
        </p:txBody>
      </p:sp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8517BC99-7EF4-424B-AB2B-B5331E403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937530"/>
              </p:ext>
            </p:extLst>
          </p:nvPr>
        </p:nvGraphicFramePr>
        <p:xfrm>
          <a:off x="368809" y="504825"/>
          <a:ext cx="6460616" cy="574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Ovale 5">
            <a:extLst>
              <a:ext uri="{FF2B5EF4-FFF2-40B4-BE49-F238E27FC236}">
                <a16:creationId xmlns:a16="http://schemas.microsoft.com/office/drawing/2014/main" id="{231AAB86-ED00-435B-918C-8CEEB16A181A}"/>
              </a:ext>
            </a:extLst>
          </p:cNvPr>
          <p:cNvSpPr/>
          <p:nvPr/>
        </p:nvSpPr>
        <p:spPr>
          <a:xfrm>
            <a:off x="11823191" y="5610225"/>
            <a:ext cx="834201" cy="90487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07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706" t="33168" r="26311" b="44451"/>
          <a:stretch/>
        </p:blipFill>
        <p:spPr>
          <a:xfrm>
            <a:off x="-2609850" y="0"/>
            <a:ext cx="14801850" cy="186808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8" y="-77131"/>
            <a:ext cx="5489065" cy="2022348"/>
          </a:xfrm>
        </p:spPr>
        <p:txBody>
          <a:bodyPr anchor="ctr"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Work Plan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AE8AF70-A0D3-4548-88E7-B6B26752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78" y="2570605"/>
            <a:ext cx="11553443" cy="734570"/>
          </a:xfrm>
        </p:spPr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train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Network, </a:t>
            </a:r>
            <a:r>
              <a:rPr lang="it-IT" dirty="0" err="1"/>
              <a:t>we</a:t>
            </a:r>
            <a:r>
              <a:rPr lang="it-IT" dirty="0"/>
              <a:t> plan to exploit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information: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CD6274-F4D1-4576-85A7-FF093E141B69}"/>
              </a:ext>
            </a:extLst>
          </p:cNvPr>
          <p:cNvSpPr txBox="1"/>
          <p:nvPr/>
        </p:nvSpPr>
        <p:spPr>
          <a:xfrm>
            <a:off x="667710" y="3294495"/>
            <a:ext cx="388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 err="1"/>
              <a:t>Geometrical</a:t>
            </a:r>
            <a:r>
              <a:rPr lang="it-IT" b="1" u="sng" dirty="0"/>
              <a:t> Data 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eg</a:t>
            </a:r>
            <a:r>
              <a:rPr lang="it-IT" dirty="0"/>
              <a:t>: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branch</a:t>
            </a:r>
            <a:r>
              <a:rPr lang="it-IT" i="0" dirty="0">
                <a:solidFill>
                  <a:srgbClr val="333333"/>
                </a:solidFill>
                <a:effectLst/>
              </a:rPr>
              <a:t>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length</a:t>
            </a:r>
            <a:r>
              <a:rPr lang="it-IT" i="0" dirty="0">
                <a:solidFill>
                  <a:srgbClr val="333333"/>
                </a:solidFill>
                <a:effectLst/>
              </a:rPr>
              <a:t>, vessel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radius</a:t>
            </a:r>
            <a:r>
              <a:rPr lang="it-IT" i="0" dirty="0">
                <a:solidFill>
                  <a:srgbClr val="333333"/>
                </a:solidFill>
                <a:effectLst/>
              </a:rPr>
              <a:t>…)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A9FEAB-721C-46B5-B6B9-C8452D846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7078"/>
          <a:stretch/>
        </p:blipFill>
        <p:spPr>
          <a:xfrm>
            <a:off x="786019" y="4137892"/>
            <a:ext cx="3763203" cy="228834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A885D776-9F03-48DF-ACA3-8DC0AAE2BE23}"/>
              </a:ext>
            </a:extLst>
          </p:cNvPr>
          <p:cNvSpPr/>
          <p:nvPr/>
        </p:nvSpPr>
        <p:spPr>
          <a:xfrm>
            <a:off x="786020" y="4392682"/>
            <a:ext cx="47707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88E2E49-F4F4-46D0-8C97-11C23B9B5C3E}"/>
              </a:ext>
            </a:extLst>
          </p:cNvPr>
          <p:cNvSpPr txBox="1"/>
          <p:nvPr/>
        </p:nvSpPr>
        <p:spPr>
          <a:xfrm>
            <a:off x="7365638" y="3305175"/>
            <a:ext cx="3423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/>
              <a:t>Data on </a:t>
            </a:r>
            <a:r>
              <a:rPr lang="it-IT" b="1" u="sng" dirty="0" err="1"/>
              <a:t>velocity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medical</a:t>
            </a:r>
            <a:r>
              <a:rPr lang="it-IT" dirty="0"/>
              <a:t> imaging)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FFC1EFA-C594-4A52-B31F-5475CA35E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37892"/>
            <a:ext cx="5474498" cy="22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4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473231C1-FF04-470D-B890-9AC3A28E6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5" b="2786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8BE808-7421-4DB4-9468-421BFD36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1" y="285750"/>
            <a:ext cx="5303520" cy="19603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7EDA2CC-1BB1-49FC-AE19-C18E85C1DBF5}"/>
              </a:ext>
            </a:extLst>
          </p:cNvPr>
          <p:cNvCxnSpPr>
            <a:cxnSpLocks/>
          </p:cNvCxnSpPr>
          <p:nvPr/>
        </p:nvCxnSpPr>
        <p:spPr>
          <a:xfrm>
            <a:off x="344381" y="2423575"/>
            <a:ext cx="4970145" cy="0"/>
          </a:xfrm>
          <a:prstGeom prst="line">
            <a:avLst/>
          </a:prstGeom>
          <a:ln w="28575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65C322B1-7F77-4E1D-AE8A-8A5C4F464586}"/>
              </a:ext>
            </a:extLst>
          </p:cNvPr>
          <p:cNvSpPr/>
          <p:nvPr/>
        </p:nvSpPr>
        <p:spPr>
          <a:xfrm>
            <a:off x="11823191" y="5610225"/>
            <a:ext cx="834201" cy="90487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2158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17,248"/>
  <p:tag name="LATEXADDIN" val="\documentclass{article}&#10;\usepackage{amsmath}&#10;\pagestyle{empty}&#10;\begin{document}&#10; &#10;$\begin{cases}&#10; -\Delta \textbf{u} + \nabla p = \textbf{f} = 0 \hspace{2mm}\hfill \text{in } \Omega \\&#10; \text{div} \textbf{u} = 0 \hfill \text{in } \Omega \\&#10; \textbf{u} = \textbf{g} = (20xy^{3}, 5x^{4}-5y^{4})^{T} \hfill \text{ on } \partial\Omega&#10;\end{cases}$&#10;&#10;\end{document}"/>
  <p:tag name="IGUANATEXSIZE" val="20"/>
  <p:tag name="IGUANATEXCURSOR" val="14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7,608"/>
  <p:tag name="LATEXADDIN" val="\documentclass{article}&#10;\usepackage{amsmath}&#10;\pagestyle{empty}&#10;\begin{document}&#10;&#10;&#10;$\Omega = (-1,1) \times (-1,1)$&#10;&#10;\end{document}"/>
  <p:tag name="IGUANATEXSIZE" val="20"/>
  <p:tag name="IGUANATEXCURSOR" val="10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EBC77F2FFB1B349BD55367ECEE3F357" ma:contentTypeVersion="10" ma:contentTypeDescription="Creare un nuovo documento." ma:contentTypeScope="" ma:versionID="f55c8b077f2124db6328491e349d2549">
  <xsd:schema xmlns:xsd="http://www.w3.org/2001/XMLSchema" xmlns:xs="http://www.w3.org/2001/XMLSchema" xmlns:p="http://schemas.microsoft.com/office/2006/metadata/properties" xmlns:ns3="2f8af97f-4c4d-4b02-aa86-da429aeaf4eb" xmlns:ns4="5570bc89-a054-4c19-b1ae-e8d3ad7c8eeb" targetNamespace="http://schemas.microsoft.com/office/2006/metadata/properties" ma:root="true" ma:fieldsID="35920b0bfff24ee0d060831a6a3c76b2" ns3:_="" ns4:_="">
    <xsd:import namespace="2f8af97f-4c4d-4b02-aa86-da429aeaf4eb"/>
    <xsd:import namespace="5570bc89-a054-4c19-b1ae-e8d3ad7c8e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af97f-4c4d-4b02-aa86-da429aeaf4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70bc89-a054-4c19-b1ae-e8d3ad7c8e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00B343-8C73-403E-8A93-DD282CB359F2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f8af97f-4c4d-4b02-aa86-da429aeaf4eb"/>
  </ds:schemaRefs>
</ds:datastoreItem>
</file>

<file path=customXml/itemProps2.xml><?xml version="1.0" encoding="utf-8"?>
<ds:datastoreItem xmlns:ds="http://schemas.openxmlformats.org/officeDocument/2006/customXml" ds:itemID="{B40FD946-D9D0-4B02-B4FF-8A063DE7C9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af97f-4c4d-4b02-aa86-da429aeaf4eb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EBC732-80F1-4292-BE10-F926997E91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292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Helvetica Neue</vt:lpstr>
      <vt:lpstr>Menlo</vt:lpstr>
      <vt:lpstr>Sitka Banner</vt:lpstr>
      <vt:lpstr>HeadlinesVTI</vt:lpstr>
      <vt:lpstr>Physics Informed Neural Networks for Fluid Dynamics</vt:lpstr>
      <vt:lpstr>The idea</vt:lpstr>
      <vt:lpstr>A simple test case</vt:lpstr>
      <vt:lpstr>The results</vt:lpstr>
      <vt:lpstr>The results</vt:lpstr>
      <vt:lpstr>Our prospect</vt:lpstr>
      <vt:lpstr>Work Plan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Informed Neural Networks for Fluid Dynamics</dc:title>
  <dc:creator>Giulia Mescolini</dc:creator>
  <cp:lastModifiedBy>Giulia Mescolini</cp:lastModifiedBy>
  <cp:revision>6</cp:revision>
  <dcterms:created xsi:type="dcterms:W3CDTF">2021-05-19T07:13:48Z</dcterms:created>
  <dcterms:modified xsi:type="dcterms:W3CDTF">2021-05-23T09:32:48Z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0x010100EEBC77F2FFB1B349BD55367ECEE3F357</vt:lpwstr>
  </property>
</Properties>
</file>